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Gotham" panose="020B0604020202020204" charset="0"/>
      <p:regular r:id="rId12"/>
    </p:embeddedFont>
    <p:embeddedFont>
      <p:font typeface="Gotham Bold" panose="020B0604020202020204" charset="0"/>
      <p:regular r:id="rId13"/>
    </p:embeddedFont>
    <p:embeddedFont>
      <p:font typeface="Segoe UI Semibold" panose="020B0702040204020203" pitchFamily="34" charset="0"/>
      <p:bold r:id="rId14"/>
      <p:boldItalic r:id="rId15"/>
    </p:embeddedFont>
    <p:embeddedFont>
      <p:font typeface="Times New Roman Condensed" panose="020B0604020202020204" charset="0"/>
      <p:regular r:id="rId16"/>
    </p:embeddedFont>
    <p:embeddedFont>
      <p:font typeface="Times New Roman Condensed Italics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29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7.jpeg"/><Relationship Id="rId7" Type="http://schemas.openxmlformats.org/officeDocument/2006/relationships/image" Target="../media/image1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90515" y="-2377820"/>
            <a:ext cx="19285436" cy="15042640"/>
          </a:xfrm>
          <a:custGeom>
            <a:avLst/>
            <a:gdLst/>
            <a:ahLst/>
            <a:cxnLst/>
            <a:rect l="l" t="t" r="r" b="b"/>
            <a:pathLst>
              <a:path w="19285436" h="15042640">
                <a:moveTo>
                  <a:pt x="0" y="0"/>
                </a:moveTo>
                <a:lnTo>
                  <a:pt x="19285437" y="0"/>
                </a:lnTo>
                <a:lnTo>
                  <a:pt x="19285437" y="15042640"/>
                </a:lnTo>
                <a:lnTo>
                  <a:pt x="0" y="15042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02437" y="2808665"/>
            <a:ext cx="17083126" cy="183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522"/>
              </a:lnSpc>
            </a:pPr>
            <a:r>
              <a:rPr lang="en-US" sz="9600" spc="-737" dirty="0">
                <a:solidFill>
                  <a:srgbClr val="0E4714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@@TO$$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16407" y="5750422"/>
            <a:ext cx="581418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800" spc="-42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New Business Opportunity Investor Presentation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16407" y="8432166"/>
            <a:ext cx="11628370" cy="826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Henrietta Mitchell, Founder &amp; CEO </a:t>
            </a:r>
          </a:p>
          <a:p>
            <a:pPr algn="l">
              <a:lnSpc>
                <a:spcPts val="2240"/>
              </a:lnSpc>
            </a:pPr>
            <a:r>
              <a:rPr lang="en-US" sz="1600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Adeline Palmerston, Founder &amp; CTO</a:t>
            </a:r>
          </a:p>
          <a:p>
            <a:pPr algn="l">
              <a:lnSpc>
                <a:spcPts val="2240"/>
              </a:lnSpc>
            </a:pPr>
            <a:r>
              <a:rPr lang="en-US" sz="1600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13 September, 2030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82950" y="7681086"/>
            <a:ext cx="2085362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b="1">
                <a:solidFill>
                  <a:srgbClr val="0E4714"/>
                </a:solidFill>
                <a:latin typeface="Gotham Bold"/>
                <a:ea typeface="Gotham Bold"/>
                <a:cs typeface="Gotham Bold"/>
                <a:sym typeface="Gotham Bold"/>
              </a:rPr>
              <a:t>Ingoude Company</a:t>
            </a:r>
          </a:p>
        </p:txBody>
      </p:sp>
      <p:sp>
        <p:nvSpPr>
          <p:cNvPr id="7" name="Freeform 7"/>
          <p:cNvSpPr/>
          <p:nvPr/>
        </p:nvSpPr>
        <p:spPr>
          <a:xfrm>
            <a:off x="1016407" y="7640244"/>
            <a:ext cx="718917" cy="669492"/>
          </a:xfrm>
          <a:custGeom>
            <a:avLst/>
            <a:gdLst/>
            <a:ahLst/>
            <a:cxnLst/>
            <a:rect l="l" t="t" r="r" b="b"/>
            <a:pathLst>
              <a:path w="718917" h="669492">
                <a:moveTo>
                  <a:pt x="0" y="0"/>
                </a:moveTo>
                <a:lnTo>
                  <a:pt x="718918" y="0"/>
                </a:lnTo>
                <a:lnTo>
                  <a:pt x="718918" y="669492"/>
                </a:lnTo>
                <a:lnTo>
                  <a:pt x="0" y="669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90515" y="-2377820"/>
            <a:ext cx="19285436" cy="15042640"/>
          </a:xfrm>
          <a:custGeom>
            <a:avLst/>
            <a:gdLst/>
            <a:ahLst/>
            <a:cxnLst/>
            <a:rect l="l" t="t" r="r" b="b"/>
            <a:pathLst>
              <a:path w="19285436" h="15042640">
                <a:moveTo>
                  <a:pt x="0" y="0"/>
                </a:moveTo>
                <a:lnTo>
                  <a:pt x="19285437" y="0"/>
                </a:lnTo>
                <a:lnTo>
                  <a:pt x="19285437" y="15042640"/>
                </a:lnTo>
                <a:lnTo>
                  <a:pt x="0" y="15042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23925" y="967107"/>
            <a:ext cx="16440150" cy="3444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368"/>
              </a:lnSpc>
              <a:spcBef>
                <a:spcPct val="0"/>
              </a:spcBef>
            </a:pPr>
            <a:r>
              <a:rPr lang="en-US" sz="18120" i="1" spc="-906">
                <a:solidFill>
                  <a:srgbClr val="0E4714"/>
                </a:solidFill>
                <a:latin typeface="Times New Roman Condensed Italics"/>
                <a:ea typeface="Times New Roman Condensed Italics"/>
                <a:cs typeface="Times New Roman Condensed Italics"/>
                <a:sym typeface="Times New Roman Condensed Italics"/>
              </a:rPr>
              <a:t>Thank you.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82950" y="7645791"/>
            <a:ext cx="2085362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b="1">
                <a:solidFill>
                  <a:srgbClr val="0E4714"/>
                </a:solidFill>
                <a:latin typeface="Gotham Bold"/>
                <a:ea typeface="Gotham Bold"/>
                <a:cs typeface="Gotham Bold"/>
                <a:sym typeface="Gotham Bold"/>
              </a:rPr>
              <a:t>Ingoude Company</a:t>
            </a:r>
          </a:p>
        </p:txBody>
      </p:sp>
      <p:sp>
        <p:nvSpPr>
          <p:cNvPr id="5" name="Freeform 5"/>
          <p:cNvSpPr/>
          <p:nvPr/>
        </p:nvSpPr>
        <p:spPr>
          <a:xfrm>
            <a:off x="1016407" y="7604949"/>
            <a:ext cx="718917" cy="669492"/>
          </a:xfrm>
          <a:custGeom>
            <a:avLst/>
            <a:gdLst/>
            <a:ahLst/>
            <a:cxnLst/>
            <a:rect l="l" t="t" r="r" b="b"/>
            <a:pathLst>
              <a:path w="718917" h="669492">
                <a:moveTo>
                  <a:pt x="0" y="0"/>
                </a:moveTo>
                <a:lnTo>
                  <a:pt x="718918" y="0"/>
                </a:lnTo>
                <a:lnTo>
                  <a:pt x="718918" y="669492"/>
                </a:lnTo>
                <a:lnTo>
                  <a:pt x="0" y="669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16407" y="8708391"/>
            <a:ext cx="11628370" cy="260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dirty="0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@@CD$$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66D241-32FE-D286-0322-49286C044109}"/>
              </a:ext>
            </a:extLst>
          </p:cNvPr>
          <p:cNvSpPr txBox="1"/>
          <p:nvPr/>
        </p:nvSpPr>
        <p:spPr>
          <a:xfrm>
            <a:off x="1016407" y="9142341"/>
            <a:ext cx="11628370" cy="260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dirty="0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@@AD$$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780471"/>
            <a:ext cx="16725900" cy="6701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3200" i="1" spc="-123" dirty="0">
                <a:solidFill>
                  <a:srgbClr val="0E4714"/>
                </a:solidFill>
                <a:latin typeface="Times New Roman Condensed Italics"/>
                <a:ea typeface="Times New Roman Condensed Italics"/>
                <a:cs typeface="Times New Roman Condensed Italics"/>
                <a:sym typeface="Times New Roman Condensed Italics"/>
              </a:rPr>
              <a:t>@@in$$</a:t>
            </a:r>
          </a:p>
        </p:txBody>
      </p:sp>
      <p:sp>
        <p:nvSpPr>
          <p:cNvPr id="3" name="Freeform 3"/>
          <p:cNvSpPr/>
          <p:nvPr/>
        </p:nvSpPr>
        <p:spPr>
          <a:xfrm>
            <a:off x="1703642" y="-513273"/>
            <a:ext cx="28550447" cy="11313545"/>
          </a:xfrm>
          <a:custGeom>
            <a:avLst/>
            <a:gdLst/>
            <a:ahLst/>
            <a:cxnLst/>
            <a:rect l="l" t="t" r="r" b="b"/>
            <a:pathLst>
              <a:path w="28550447" h="11313545">
                <a:moveTo>
                  <a:pt x="0" y="0"/>
                </a:moveTo>
                <a:lnTo>
                  <a:pt x="28550447" y="0"/>
                </a:lnTo>
                <a:lnTo>
                  <a:pt x="28550447" y="11313546"/>
                </a:lnTo>
                <a:lnTo>
                  <a:pt x="0" y="113135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9969" b="-5925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398299" y="2780899"/>
            <a:ext cx="3759405" cy="566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2"/>
              </a:lnSpc>
            </a:pPr>
            <a:r>
              <a:rPr lang="en-US" sz="3785" b="1">
                <a:solidFill>
                  <a:srgbClr val="0E4714"/>
                </a:solidFill>
                <a:latin typeface="Gotham Bold"/>
                <a:ea typeface="Gotham Bold"/>
                <a:cs typeface="Gotham Bold"/>
                <a:sym typeface="Gotham Bold"/>
              </a:rPr>
              <a:t>Introduction</a:t>
            </a:r>
          </a:p>
        </p:txBody>
      </p:sp>
      <p:sp>
        <p:nvSpPr>
          <p:cNvPr id="5" name="Freeform 5"/>
          <p:cNvSpPr/>
          <p:nvPr/>
        </p:nvSpPr>
        <p:spPr>
          <a:xfrm>
            <a:off x="1016407" y="2140619"/>
            <a:ext cx="1296035" cy="1206933"/>
          </a:xfrm>
          <a:custGeom>
            <a:avLst/>
            <a:gdLst/>
            <a:ahLst/>
            <a:cxnLst/>
            <a:rect l="l" t="t" r="r" b="b"/>
            <a:pathLst>
              <a:path w="1296035" h="1206933">
                <a:moveTo>
                  <a:pt x="0" y="0"/>
                </a:moveTo>
                <a:lnTo>
                  <a:pt x="1296035" y="0"/>
                </a:lnTo>
                <a:lnTo>
                  <a:pt x="1296035" y="1206932"/>
                </a:lnTo>
                <a:lnTo>
                  <a:pt x="0" y="12069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047177"/>
            <a:ext cx="2195876" cy="2707780"/>
            <a:chOff x="0" y="0"/>
            <a:chExt cx="2927834" cy="361037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42346" t="38023" r="42696" b="34294"/>
            <a:stretch>
              <a:fillRect/>
            </a:stretch>
          </p:blipFill>
          <p:spPr>
            <a:xfrm>
              <a:off x="0" y="0"/>
              <a:ext cx="2927834" cy="3610374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5228301" y="3047177"/>
            <a:ext cx="2195876" cy="2707780"/>
            <a:chOff x="0" y="0"/>
            <a:chExt cx="2927834" cy="361037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41831" t="19401" r="45351" b="56876"/>
            <a:stretch>
              <a:fillRect/>
            </a:stretch>
          </p:blipFill>
          <p:spPr>
            <a:xfrm>
              <a:off x="0" y="0"/>
              <a:ext cx="2927834" cy="3610374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9424427" y="3047177"/>
            <a:ext cx="2195876" cy="2707780"/>
            <a:chOff x="0" y="0"/>
            <a:chExt cx="2927834" cy="3610374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31038" t="24602" r="25722" b="39873"/>
            <a:stretch>
              <a:fillRect/>
            </a:stretch>
          </p:blipFill>
          <p:spPr>
            <a:xfrm>
              <a:off x="0" y="0"/>
              <a:ext cx="2927834" cy="3610374"/>
            </a:xfrm>
            <a:prstGeom prst="rect">
              <a:avLst/>
            </a:prstGeom>
          </p:spPr>
        </p:pic>
      </p:grpSp>
      <p:sp>
        <p:nvSpPr>
          <p:cNvPr id="8" name="Freeform 8"/>
          <p:cNvSpPr/>
          <p:nvPr/>
        </p:nvSpPr>
        <p:spPr>
          <a:xfrm>
            <a:off x="12210852" y="-1063244"/>
            <a:ext cx="8434028" cy="6114306"/>
          </a:xfrm>
          <a:custGeom>
            <a:avLst/>
            <a:gdLst/>
            <a:ahLst/>
            <a:cxnLst/>
            <a:rect l="l" t="t" r="r" b="b"/>
            <a:pathLst>
              <a:path w="8434028" h="6114306">
                <a:moveTo>
                  <a:pt x="0" y="0"/>
                </a:moveTo>
                <a:lnTo>
                  <a:pt x="8434028" y="0"/>
                </a:lnTo>
                <a:lnTo>
                  <a:pt x="8434028" y="6114305"/>
                </a:lnTo>
                <a:lnTo>
                  <a:pt x="0" y="61143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93483" r="-128662" b="-52540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6884949"/>
            <a:ext cx="3607211" cy="1378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Lorem ipsum dolor sit amet, etiam consectetur adipiscing el. Praesent pretium sem lectus, nec aliquam arcu blandit a. Aenean elementum risus eget nisi consequat dapibus.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40195" y="6884949"/>
            <a:ext cx="3607211" cy="1378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Lorem ipsum dolor sit amet, etiam consectetur adipiscing el. Praesent pretium sem lectus, nec aliquam arcu blandit a. Aenean elementum risus eget nisi consequat dapibus.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28301" y="6884949"/>
            <a:ext cx="3607211" cy="1378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Lorem ipsum dolor sit amet, etiam consectetur adipiscing el. Praesent pretium sem lectus, nec aliquam arcu blandit a. Aenean elementum risus eget nisi consequat dapibus.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6431560"/>
            <a:ext cx="3607211" cy="434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2999" i="1" spc="-77">
                <a:solidFill>
                  <a:srgbClr val="0E4714"/>
                </a:solidFill>
                <a:latin typeface="Times New Roman Condensed Italics"/>
                <a:ea typeface="Times New Roman Condensed Italics"/>
                <a:cs typeface="Times New Roman Condensed Italics"/>
                <a:sym typeface="Times New Roman Condensed Italics"/>
              </a:rPr>
              <a:t>Founder &amp; CEO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28301" y="6431560"/>
            <a:ext cx="3607211" cy="434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2999" i="1" spc="-77" dirty="0">
                <a:solidFill>
                  <a:srgbClr val="0E4714"/>
                </a:solidFill>
                <a:latin typeface="Times New Roman Condensed Italics"/>
                <a:ea typeface="Times New Roman Condensed Italics"/>
                <a:cs typeface="Times New Roman Condensed Italics"/>
                <a:sym typeface="Times New Roman Condensed Italics"/>
              </a:rPr>
              <a:t>Founder &amp; CTO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45124" y="6431560"/>
            <a:ext cx="3607211" cy="434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2999" i="1" spc="-77">
                <a:solidFill>
                  <a:srgbClr val="0E4714"/>
                </a:solidFill>
                <a:latin typeface="Times New Roman Condensed Italics"/>
                <a:ea typeface="Times New Roman Condensed Italics"/>
                <a:cs typeface="Times New Roman Condensed Italics"/>
                <a:sym typeface="Times New Roman Condensed Italics"/>
              </a:rPr>
              <a:t>CFO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1450334"/>
            <a:ext cx="12023635" cy="1522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69"/>
              </a:lnSpc>
            </a:pPr>
            <a:r>
              <a:rPr lang="en-US" sz="10884" spc="-272">
                <a:solidFill>
                  <a:srgbClr val="0E4714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MEET THE TEAM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5782029"/>
            <a:ext cx="3594930" cy="609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35"/>
              </a:lnSpc>
            </a:pPr>
            <a:r>
              <a:rPr lang="en-US" sz="2799" spc="-55" dirty="0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@@T1$$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28301" y="5782029"/>
            <a:ext cx="3594930" cy="6094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35"/>
              </a:lnSpc>
            </a:pPr>
            <a:r>
              <a:rPr lang="en-US" sz="2799" spc="-55" dirty="0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@@T2$$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45124" y="5782029"/>
            <a:ext cx="3594930" cy="609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35"/>
              </a:lnSpc>
            </a:pPr>
            <a:r>
              <a:rPr lang="en-US" sz="2799" spc="-55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@@T3$$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5363950" cy="8229600"/>
            <a:chOff x="0" y="0"/>
            <a:chExt cx="831016" cy="12749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31016" cy="1274980"/>
            </a:xfrm>
            <a:custGeom>
              <a:avLst/>
              <a:gdLst/>
              <a:ahLst/>
              <a:cxnLst/>
              <a:rect l="l" t="t" r="r" b="b"/>
              <a:pathLst>
                <a:path w="831016" h="1274980">
                  <a:moveTo>
                    <a:pt x="0" y="0"/>
                  </a:moveTo>
                  <a:lnTo>
                    <a:pt x="831016" y="0"/>
                  </a:lnTo>
                  <a:lnTo>
                    <a:pt x="831016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2"/>
              <a:stretch>
                <a:fillRect l="-1109" r="-1109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1895350" y="1028700"/>
            <a:ext cx="5363950" cy="5435368"/>
            <a:chOff x="0" y="0"/>
            <a:chExt cx="831016" cy="84208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31016" cy="842081"/>
            </a:xfrm>
            <a:custGeom>
              <a:avLst/>
              <a:gdLst/>
              <a:ahLst/>
              <a:cxnLst/>
              <a:rect l="l" t="t" r="r" b="b"/>
              <a:pathLst>
                <a:path w="831016" h="842081">
                  <a:moveTo>
                    <a:pt x="0" y="0"/>
                  </a:moveTo>
                  <a:lnTo>
                    <a:pt x="831016" y="0"/>
                  </a:lnTo>
                  <a:lnTo>
                    <a:pt x="831016" y="842081"/>
                  </a:lnTo>
                  <a:lnTo>
                    <a:pt x="0" y="842081"/>
                  </a:lnTo>
                  <a:close/>
                </a:path>
              </a:pathLst>
            </a:custGeom>
            <a:blipFill>
              <a:blip r:embed="rId3"/>
              <a:stretch>
                <a:fillRect l="-8665" t="-52228" b="-8728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1895350" y="6663170"/>
            <a:ext cx="5363950" cy="2595130"/>
            <a:chOff x="0" y="0"/>
            <a:chExt cx="831016" cy="40205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31016" cy="402054"/>
            </a:xfrm>
            <a:custGeom>
              <a:avLst/>
              <a:gdLst/>
              <a:ahLst/>
              <a:cxnLst/>
              <a:rect l="l" t="t" r="r" b="b"/>
              <a:pathLst>
                <a:path w="831016" h="402054">
                  <a:moveTo>
                    <a:pt x="0" y="0"/>
                  </a:moveTo>
                  <a:lnTo>
                    <a:pt x="831016" y="0"/>
                  </a:lnTo>
                  <a:lnTo>
                    <a:pt x="831016" y="402054"/>
                  </a:lnTo>
                  <a:lnTo>
                    <a:pt x="0" y="402054"/>
                  </a:lnTo>
                  <a:close/>
                </a:path>
              </a:pathLst>
            </a:custGeom>
            <a:blipFill>
              <a:blip r:embed="rId4"/>
              <a:stretch>
                <a:fillRect t="-18854" b="-18854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6583150" y="1028700"/>
            <a:ext cx="2560850" cy="2840238"/>
            <a:chOff x="0" y="0"/>
            <a:chExt cx="396743" cy="4400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96743" cy="440027"/>
            </a:xfrm>
            <a:custGeom>
              <a:avLst/>
              <a:gdLst/>
              <a:ahLst/>
              <a:cxnLst/>
              <a:rect l="l" t="t" r="r" b="b"/>
              <a:pathLst>
                <a:path w="396743" h="440027">
                  <a:moveTo>
                    <a:pt x="0" y="0"/>
                  </a:moveTo>
                  <a:lnTo>
                    <a:pt x="396743" y="0"/>
                  </a:lnTo>
                  <a:lnTo>
                    <a:pt x="396743" y="440027"/>
                  </a:lnTo>
                  <a:lnTo>
                    <a:pt x="0" y="440027"/>
                  </a:lnTo>
                  <a:close/>
                </a:path>
              </a:pathLst>
            </a:custGeom>
            <a:blipFill>
              <a:blip r:embed="rId5"/>
              <a:stretch>
                <a:fillRect t="-17664" b="-17664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9334500" y="1028700"/>
            <a:ext cx="2370350" cy="2840238"/>
            <a:chOff x="0" y="0"/>
            <a:chExt cx="367229" cy="44002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7229" cy="440027"/>
            </a:xfrm>
            <a:custGeom>
              <a:avLst/>
              <a:gdLst/>
              <a:ahLst/>
              <a:cxnLst/>
              <a:rect l="l" t="t" r="r" b="b"/>
              <a:pathLst>
                <a:path w="367229" h="440027">
                  <a:moveTo>
                    <a:pt x="0" y="0"/>
                  </a:moveTo>
                  <a:lnTo>
                    <a:pt x="367229" y="0"/>
                  </a:lnTo>
                  <a:lnTo>
                    <a:pt x="367229" y="440027"/>
                  </a:lnTo>
                  <a:lnTo>
                    <a:pt x="0" y="440027"/>
                  </a:lnTo>
                  <a:close/>
                </a:path>
              </a:pathLst>
            </a:custGeom>
            <a:blipFill>
              <a:blip r:embed="rId6"/>
              <a:stretch>
                <a:fillRect t="-12631" b="-12631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6583150" y="4068040"/>
            <a:ext cx="5121701" cy="5190260"/>
            <a:chOff x="0" y="0"/>
            <a:chExt cx="793485" cy="80410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93485" cy="804107"/>
            </a:xfrm>
            <a:custGeom>
              <a:avLst/>
              <a:gdLst/>
              <a:ahLst/>
              <a:cxnLst/>
              <a:rect l="l" t="t" r="r" b="b"/>
              <a:pathLst>
                <a:path w="793485" h="804107">
                  <a:moveTo>
                    <a:pt x="0" y="0"/>
                  </a:moveTo>
                  <a:lnTo>
                    <a:pt x="793485" y="0"/>
                  </a:lnTo>
                  <a:lnTo>
                    <a:pt x="793485" y="804107"/>
                  </a:lnTo>
                  <a:lnTo>
                    <a:pt x="0" y="804107"/>
                  </a:lnTo>
                  <a:close/>
                </a:path>
              </a:pathLst>
            </a:custGeom>
            <a:blipFill>
              <a:blip r:embed="rId7"/>
              <a:stretch>
                <a:fillRect l="-26051" r="-26051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450334"/>
            <a:ext cx="16230600" cy="2723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69"/>
              </a:lnSpc>
            </a:pPr>
            <a:r>
              <a:rPr lang="en-US" sz="10884" spc="-272">
                <a:solidFill>
                  <a:srgbClr val="0E4714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PRODUCTS </a:t>
            </a:r>
          </a:p>
          <a:p>
            <a:pPr algn="l">
              <a:lnSpc>
                <a:spcPts val="9469"/>
              </a:lnSpc>
            </a:pPr>
            <a:r>
              <a:rPr lang="en-US" sz="10884" spc="-272">
                <a:solidFill>
                  <a:srgbClr val="0E4714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&amp; SERVICES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4190307"/>
            <a:ext cx="17030700" cy="461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-41" dirty="0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@@B1$$</a:t>
            </a:r>
          </a:p>
        </p:txBody>
      </p:sp>
      <p:sp>
        <p:nvSpPr>
          <p:cNvPr id="4" name="Freeform 4"/>
          <p:cNvSpPr/>
          <p:nvPr/>
        </p:nvSpPr>
        <p:spPr>
          <a:xfrm>
            <a:off x="12210852" y="-1063244"/>
            <a:ext cx="8434028" cy="6114306"/>
          </a:xfrm>
          <a:custGeom>
            <a:avLst/>
            <a:gdLst/>
            <a:ahLst/>
            <a:cxnLst/>
            <a:rect l="l" t="t" r="r" b="b"/>
            <a:pathLst>
              <a:path w="8434028" h="6114306">
                <a:moveTo>
                  <a:pt x="0" y="0"/>
                </a:moveTo>
                <a:lnTo>
                  <a:pt x="8434028" y="0"/>
                </a:lnTo>
                <a:lnTo>
                  <a:pt x="8434028" y="6114305"/>
                </a:lnTo>
                <a:lnTo>
                  <a:pt x="0" y="61143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93483" r="-128662" b="-52540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753507"/>
            <a:ext cx="8823231" cy="3533493"/>
            <a:chOff x="0" y="0"/>
            <a:chExt cx="11764309" cy="47113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9945" b="19945"/>
            <a:stretch>
              <a:fillRect/>
            </a:stretch>
          </p:blipFill>
          <p:spPr>
            <a:xfrm>
              <a:off x="0" y="0"/>
              <a:ext cx="11764309" cy="4711324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8701086" y="6753507"/>
            <a:ext cx="4665432" cy="3533493"/>
            <a:chOff x="0" y="0"/>
            <a:chExt cx="6220576" cy="471132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t="14897" b="34642"/>
            <a:stretch>
              <a:fillRect/>
            </a:stretch>
          </p:blipFill>
          <p:spPr>
            <a:xfrm>
              <a:off x="0" y="0"/>
              <a:ext cx="6220576" cy="4711324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3054758" y="6753507"/>
            <a:ext cx="5444483" cy="3533493"/>
            <a:chOff x="0" y="0"/>
            <a:chExt cx="7259311" cy="4711324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t="1294" b="1294"/>
            <a:stretch>
              <a:fillRect/>
            </a:stretch>
          </p:blipFill>
          <p:spPr>
            <a:xfrm>
              <a:off x="0" y="0"/>
              <a:ext cx="7259311" cy="4711324"/>
            </a:xfrm>
            <a:prstGeom prst="rect">
              <a:avLst/>
            </a:prstGeom>
          </p:spPr>
        </p:pic>
      </p:grpSp>
      <p:sp>
        <p:nvSpPr>
          <p:cNvPr id="8" name="Freeform 8"/>
          <p:cNvSpPr/>
          <p:nvPr/>
        </p:nvSpPr>
        <p:spPr>
          <a:xfrm>
            <a:off x="12210852" y="-1063244"/>
            <a:ext cx="8434028" cy="6114306"/>
          </a:xfrm>
          <a:custGeom>
            <a:avLst/>
            <a:gdLst/>
            <a:ahLst/>
            <a:cxnLst/>
            <a:rect l="l" t="t" r="r" b="b"/>
            <a:pathLst>
              <a:path w="8434028" h="6114306">
                <a:moveTo>
                  <a:pt x="0" y="0"/>
                </a:moveTo>
                <a:lnTo>
                  <a:pt x="8434028" y="0"/>
                </a:lnTo>
                <a:lnTo>
                  <a:pt x="8434028" y="6114305"/>
                </a:lnTo>
                <a:lnTo>
                  <a:pt x="0" y="61143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93483" r="-128662" b="-5254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652089" y="3650555"/>
            <a:ext cx="10440053" cy="12088482"/>
          </a:xfrm>
          <a:custGeom>
            <a:avLst/>
            <a:gdLst/>
            <a:ahLst/>
            <a:cxnLst/>
            <a:rect l="l" t="t" r="r" b="b"/>
            <a:pathLst>
              <a:path w="10440053" h="12088482">
                <a:moveTo>
                  <a:pt x="0" y="0"/>
                </a:moveTo>
                <a:lnTo>
                  <a:pt x="10440052" y="0"/>
                </a:lnTo>
                <a:lnTo>
                  <a:pt x="10440052" y="12088482"/>
                </a:lnTo>
                <a:lnTo>
                  <a:pt x="0" y="120884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1988655"/>
            <a:ext cx="16208782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50"/>
              </a:lnSpc>
            </a:pPr>
            <a:r>
              <a:rPr lang="en-US" sz="5000" spc="-125">
                <a:solidFill>
                  <a:srgbClr val="0E4714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PROBLEMS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05001" y="4214311"/>
            <a:ext cx="5428681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2000" dirty="0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@@PS1$$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108581" y="4306490"/>
            <a:ext cx="6295854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2000" dirty="0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@@PS2$$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05000" y="3057606"/>
            <a:ext cx="5410199" cy="461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-55" dirty="0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@@PS1T$$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108581" y="3118800"/>
            <a:ext cx="6274419" cy="461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-55" dirty="0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@@PS2T$$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36599" y="4885792"/>
            <a:ext cx="5121701" cy="297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2800" dirty="0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@@S1$$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223522" y="4885791"/>
            <a:ext cx="5121701" cy="297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2800" dirty="0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@@S2$$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22299" y="3726939"/>
            <a:ext cx="5121701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3200" spc="-55" dirty="0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@@S1t$$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223521" y="3684118"/>
            <a:ext cx="5121701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3200" spc="-55" dirty="0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@@S2t$$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450334"/>
            <a:ext cx="16230600" cy="1522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69"/>
              </a:lnSpc>
            </a:pPr>
            <a:r>
              <a:rPr lang="en-US" sz="10884" spc="-272">
                <a:solidFill>
                  <a:srgbClr val="0E4714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SOULTIONS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371693"/>
              </p:ext>
            </p:extLst>
          </p:nvPr>
        </p:nvGraphicFramePr>
        <p:xfrm>
          <a:off x="838200" y="2514022"/>
          <a:ext cx="16943958" cy="5677478"/>
        </p:xfrm>
        <a:graphic>
          <a:graphicData uri="http://schemas.openxmlformats.org/drawingml/2006/table">
            <a:tbl>
              <a:tblPr/>
              <a:tblGrid>
                <a:gridCol w="5037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066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68945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E4714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MARKET GAP</a:t>
                      </a:r>
                      <a:endParaRPr lang="en-US" sz="1100" dirty="0"/>
                    </a:p>
                  </a:txBody>
                  <a:tcPr marL="114300" marR="114300" marT="114300" marB="114300" anchor="ctr">
                    <a:lnL w="0" cap="flat" cmpd="sng" algn="ctr">
                      <a:solidFill>
                        <a:srgbClr val="0E47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E47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E47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E47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E4714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SUGGESTED STRATEGY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0" cap="flat" cmpd="sng" algn="ctr">
                      <a:solidFill>
                        <a:srgbClr val="0E47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E47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E47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E47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8533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endParaRPr lang="en-US" sz="1100" dirty="0"/>
                    </a:p>
                  </a:txBody>
                  <a:tcPr marL="114300" marR="114300" marT="114300" marB="114300" anchor="ctr">
                    <a:lnL w="0" cap="flat" cmpd="sng" algn="ctr">
                      <a:solidFill>
                        <a:srgbClr val="0E47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E47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E47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E47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1100" dirty="0"/>
                    </a:p>
                  </a:txBody>
                  <a:tcPr marL="114300" marR="114300" marT="114300" marB="114300" anchor="ctr">
                    <a:lnL w="0" cap="flat" cmpd="sng" algn="ctr">
                      <a:solidFill>
                        <a:srgbClr val="0E47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E47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E47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E47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028700" y="1450334"/>
            <a:ext cx="16230600" cy="1522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69"/>
              </a:lnSpc>
            </a:pPr>
            <a:r>
              <a:rPr lang="en-US" sz="10884" spc="-272" dirty="0">
                <a:solidFill>
                  <a:srgbClr val="0E4714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OPPORTUNITIES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758924B1-212E-21BB-1E2A-87E25387D1C4}"/>
              </a:ext>
            </a:extLst>
          </p:cNvPr>
          <p:cNvSpPr txBox="1"/>
          <p:nvPr/>
        </p:nvSpPr>
        <p:spPr>
          <a:xfrm>
            <a:off x="1009035" y="4591277"/>
            <a:ext cx="3334365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400" b="1" spc="-272" dirty="0">
                <a:solidFill>
                  <a:srgbClr val="0E4714"/>
                </a:solidFill>
                <a:latin typeface="Segoe UI Semibold" panose="020B0702040204020203" pitchFamily="34" charset="0"/>
                <a:ea typeface="Times New Roman Condensed"/>
                <a:cs typeface="Segoe UI Semibold" panose="020B0702040204020203" pitchFamily="34" charset="0"/>
                <a:sym typeface="Times New Roman Condensed"/>
              </a:rPr>
              <a:t>@@MO1t$$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01E9B793-EBD7-9F7C-E718-38ACC4E54AA2}"/>
              </a:ext>
            </a:extLst>
          </p:cNvPr>
          <p:cNvSpPr txBox="1"/>
          <p:nvPr/>
        </p:nvSpPr>
        <p:spPr>
          <a:xfrm>
            <a:off x="5975814" y="4591276"/>
            <a:ext cx="11169186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000" b="1" spc="-272" dirty="0">
                <a:solidFill>
                  <a:srgbClr val="0E4714"/>
                </a:solidFill>
                <a:latin typeface="Segoe UI Semibold" panose="020B0702040204020203" pitchFamily="34" charset="0"/>
                <a:ea typeface="Times New Roman Condensed"/>
                <a:cs typeface="Segoe UI Semibold" panose="020B0702040204020203" pitchFamily="34" charset="0"/>
                <a:sym typeface="Times New Roman Condensed"/>
              </a:rPr>
              <a:t>@@MO1$$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B07A090F-729D-E41A-22B0-FE68BD2C8CB0}"/>
              </a:ext>
            </a:extLst>
          </p:cNvPr>
          <p:cNvSpPr txBox="1"/>
          <p:nvPr/>
        </p:nvSpPr>
        <p:spPr>
          <a:xfrm>
            <a:off x="984454" y="6237499"/>
            <a:ext cx="3334365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400" b="1" spc="-272" dirty="0">
                <a:solidFill>
                  <a:srgbClr val="0E4714"/>
                </a:solidFill>
                <a:latin typeface="Segoe UI Semibold" panose="020B0702040204020203" pitchFamily="34" charset="0"/>
                <a:ea typeface="Times New Roman Condensed"/>
                <a:cs typeface="Segoe UI Semibold" panose="020B0702040204020203" pitchFamily="34" charset="0"/>
                <a:sym typeface="Times New Roman Condensed"/>
              </a:rPr>
              <a:t>@@MO2t$$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8C65E354-9F25-5F7C-62F7-62AAB9F35988}"/>
              </a:ext>
            </a:extLst>
          </p:cNvPr>
          <p:cNvSpPr txBox="1"/>
          <p:nvPr/>
        </p:nvSpPr>
        <p:spPr>
          <a:xfrm>
            <a:off x="5985646" y="6237499"/>
            <a:ext cx="1032115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000" b="1" spc="-272" dirty="0">
                <a:solidFill>
                  <a:srgbClr val="0E4714"/>
                </a:solidFill>
                <a:latin typeface="Segoe UI Semibold" panose="020B0702040204020203" pitchFamily="34" charset="0"/>
                <a:ea typeface="Times New Roman Condensed"/>
                <a:cs typeface="Segoe UI Semibold" panose="020B0702040204020203" pitchFamily="34" charset="0"/>
                <a:sym typeface="Times New Roman Condensed"/>
              </a:rPr>
              <a:t>@@MO2$$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01685" y="-437698"/>
            <a:ext cx="28550447" cy="11313545"/>
          </a:xfrm>
          <a:custGeom>
            <a:avLst/>
            <a:gdLst/>
            <a:ahLst/>
            <a:cxnLst/>
            <a:rect l="l" t="t" r="r" b="b"/>
            <a:pathLst>
              <a:path w="28550447" h="11313545">
                <a:moveTo>
                  <a:pt x="0" y="0"/>
                </a:moveTo>
                <a:lnTo>
                  <a:pt x="28550448" y="0"/>
                </a:lnTo>
                <a:lnTo>
                  <a:pt x="28550448" y="11313545"/>
                </a:lnTo>
                <a:lnTo>
                  <a:pt x="0" y="11313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9969" b="-5925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751896"/>
            <a:ext cx="14690693" cy="2839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44"/>
              </a:lnSpc>
            </a:pPr>
            <a:r>
              <a:rPr lang="en-US" sz="9404" i="1" spc="-178">
                <a:solidFill>
                  <a:srgbClr val="0E4714"/>
                </a:solidFill>
                <a:latin typeface="Times New Roman Condensed Italics"/>
                <a:ea typeface="Times New Roman Condensed Italics"/>
                <a:cs typeface="Times New Roman Condensed Italics"/>
                <a:sym typeface="Times New Roman Condensed Italics"/>
              </a:rPr>
              <a:t>Join us in revolutionising access to ideas and emerging technologies.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398299" y="2214247"/>
            <a:ext cx="3759405" cy="1133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2"/>
              </a:lnSpc>
            </a:pPr>
            <a:r>
              <a:rPr lang="en-US" sz="3785" b="1">
                <a:solidFill>
                  <a:srgbClr val="0E4714"/>
                </a:solidFill>
                <a:latin typeface="Gotham Bold"/>
                <a:ea typeface="Gotham Bold"/>
                <a:cs typeface="Gotham Bold"/>
                <a:sym typeface="Gotham Bold"/>
              </a:rPr>
              <a:t>Ingoude Company</a:t>
            </a:r>
          </a:p>
        </p:txBody>
      </p:sp>
      <p:sp>
        <p:nvSpPr>
          <p:cNvPr id="5" name="Freeform 5"/>
          <p:cNvSpPr/>
          <p:nvPr/>
        </p:nvSpPr>
        <p:spPr>
          <a:xfrm>
            <a:off x="1016407" y="2140619"/>
            <a:ext cx="1296035" cy="1206933"/>
          </a:xfrm>
          <a:custGeom>
            <a:avLst/>
            <a:gdLst/>
            <a:ahLst/>
            <a:cxnLst/>
            <a:rect l="l" t="t" r="r" b="b"/>
            <a:pathLst>
              <a:path w="1296035" h="1206933">
                <a:moveTo>
                  <a:pt x="0" y="0"/>
                </a:moveTo>
                <a:lnTo>
                  <a:pt x="1296035" y="0"/>
                </a:lnTo>
                <a:lnTo>
                  <a:pt x="1296035" y="1206932"/>
                </a:lnTo>
                <a:lnTo>
                  <a:pt x="0" y="12069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212</Words>
  <Application>Microsoft Office PowerPoint</Application>
  <PresentationFormat>Custom</PresentationFormat>
  <Paragraphs>44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Gotham</vt:lpstr>
      <vt:lpstr>Segoe UI Semibold</vt:lpstr>
      <vt:lpstr>Arial</vt:lpstr>
      <vt:lpstr>Calibri</vt:lpstr>
      <vt:lpstr>Times New Roman Condensed</vt:lpstr>
      <vt:lpstr>Times New Roman Condensed Italics</vt:lpstr>
      <vt:lpstr>Gotham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Minimalist Professional Tech Start-Up Pitch Deck Presentation</dc:title>
  <cp:lastModifiedBy>santhoshmrs2004@outlook.com</cp:lastModifiedBy>
  <cp:revision>12</cp:revision>
  <dcterms:created xsi:type="dcterms:W3CDTF">2006-08-16T00:00:00Z</dcterms:created>
  <dcterms:modified xsi:type="dcterms:W3CDTF">2024-12-01T07:18:47Z</dcterms:modified>
  <dc:identifier>DAGX9i3J_Ac</dc:identifier>
</cp:coreProperties>
</file>